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58" r:id="rId5"/>
    <p:sldId id="284" r:id="rId6"/>
    <p:sldId id="259" r:id="rId7"/>
    <p:sldId id="260" r:id="rId8"/>
    <p:sldId id="262" r:id="rId9"/>
    <p:sldId id="263" r:id="rId10"/>
    <p:sldId id="264" r:id="rId11"/>
    <p:sldId id="285" r:id="rId12"/>
    <p:sldId id="266" r:id="rId13"/>
    <p:sldId id="267" r:id="rId14"/>
    <p:sldId id="268" r:id="rId15"/>
    <p:sldId id="269" r:id="rId16"/>
    <p:sldId id="270" r:id="rId17"/>
    <p:sldId id="271" r:id="rId18"/>
    <p:sldId id="272" r:id="rId19"/>
    <p:sldId id="273" r:id="rId20"/>
    <p:sldId id="283" r:id="rId21"/>
    <p:sldId id="274" r:id="rId22"/>
    <p:sldId id="275" r:id="rId23"/>
    <p:sldId id="276" r:id="rId24"/>
    <p:sldId id="277" r:id="rId25"/>
    <p:sldId id="282" r:id="rId26"/>
    <p:sldId id="278"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24"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8" name="7 Altbilgi Yer Tutucusu"/>
          <p:cNvSpPr>
            <a:spLocks noGrp="1"/>
          </p:cNvSpPr>
          <p:nvPr>
            <p:ph type="ftr" sz="quarter" idx="11"/>
          </p:nvPr>
        </p:nvSpPr>
        <p:spPr/>
        <p:txBody>
          <a:bodyPr/>
          <a:lstStyle/>
          <a:p>
            <a:endParaRPr lang="tr-TR" dirty="0"/>
          </a:p>
        </p:txBody>
      </p:sp>
      <p:sp>
        <p:nvSpPr>
          <p:cNvPr id="9" name="8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4" name="3 Altbilgi Yer Tutucusu"/>
          <p:cNvSpPr>
            <a:spLocks noGrp="1"/>
          </p:cNvSpPr>
          <p:nvPr>
            <p:ph type="ftr" sz="quarter" idx="11"/>
          </p:nvPr>
        </p:nvSpPr>
        <p:spPr/>
        <p:txBody>
          <a:bodyPr/>
          <a:lstStyle/>
          <a:p>
            <a:endParaRPr lang="tr-TR" dirty="0"/>
          </a:p>
        </p:txBody>
      </p:sp>
      <p:sp>
        <p:nvSpPr>
          <p:cNvPr id="5" name="4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A6E60564-E3AA-4BDE-9234-2D26C8C97F19}" type="slidenum">
              <a:rPr lang="tr-TR" smtClean="0"/>
              <a:pPr/>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583CE-0B34-4600-8822-85471AF5F036}" type="datetimeFigureOut">
              <a:rPr lang="tr-TR" smtClean="0"/>
              <a:pPr/>
              <a:t>20.11.2020</a:t>
            </a:fld>
            <a:endParaRPr lang="tr-TR" dirty="0"/>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60564-E3AA-4BDE-9234-2D26C8C97F19}"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Autofit/>
          </a:bodyPr>
          <a:lstStyle/>
          <a:p>
            <a:r>
              <a:rPr lang="de-CH" sz="5400" b="1" dirty="0" smtClean="0"/>
              <a:t>SES B</a:t>
            </a:r>
            <a:r>
              <a:rPr lang="tr-TR" sz="5400" b="1" dirty="0" smtClean="0"/>
              <a:t>İ</a:t>
            </a:r>
            <a:r>
              <a:rPr lang="de-CH" sz="5400" b="1" dirty="0" smtClean="0"/>
              <a:t>R</a:t>
            </a:r>
            <a:r>
              <a:rPr lang="tr-TR" sz="5400" b="1" dirty="0" smtClean="0"/>
              <a:t>İ</a:t>
            </a:r>
            <a:r>
              <a:rPr lang="de-CH" sz="5400" b="1" dirty="0" smtClean="0"/>
              <a:t>MSEL FARKINDALIK</a:t>
            </a:r>
            <a:endParaRPr lang="tr-TR" sz="5400" b="1" dirty="0"/>
          </a:p>
        </p:txBody>
      </p:sp>
      <p:sp>
        <p:nvSpPr>
          <p:cNvPr id="3" name="2 Alt Başlık"/>
          <p:cNvSpPr>
            <a:spLocks noGrp="1"/>
          </p:cNvSpPr>
          <p:nvPr>
            <p:ph type="subTitle" idx="1"/>
          </p:nvPr>
        </p:nvSpPr>
        <p:spPr/>
        <p:txBody>
          <a:bodyPr/>
          <a:lstStyle/>
          <a:p>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1412776"/>
            <a:ext cx="8229600" cy="4713387"/>
          </a:xfrm>
        </p:spPr>
        <p:txBody>
          <a:bodyPr>
            <a:normAutofit/>
          </a:bodyPr>
          <a:lstStyle/>
          <a:p>
            <a:pPr>
              <a:buNone/>
            </a:pPr>
            <a:r>
              <a:rPr lang="tr-TR" sz="2400" dirty="0" smtClean="0"/>
              <a:t>     Çocuğun yaşamındaki önemli dönüm noktalarından biri okuma-yazmayı öğrenmesidir. Çocuk ilk okuma yazma öğretimi ile sözlü dilden yazılı dile geçmiş olur.</a:t>
            </a:r>
          </a:p>
          <a:p>
            <a:pPr>
              <a:buNone/>
            </a:pPr>
            <a:r>
              <a:rPr lang="de-CH" sz="2400" dirty="0" smtClean="0"/>
              <a:t> </a:t>
            </a:r>
            <a:endParaRPr lang="tr-TR" sz="2400" dirty="0"/>
          </a:p>
        </p:txBody>
      </p:sp>
      <p:pic>
        <p:nvPicPr>
          <p:cNvPr id="2050" name="Picture 2" descr="C:\Users\gh\Desktop\resim.jpg"/>
          <p:cNvPicPr>
            <a:picLocks noChangeAspect="1" noChangeArrowheads="1"/>
          </p:cNvPicPr>
          <p:nvPr/>
        </p:nvPicPr>
        <p:blipFill>
          <a:blip r:embed="rId2"/>
          <a:srcRect/>
          <a:stretch>
            <a:fillRect/>
          </a:stretch>
        </p:blipFill>
        <p:spPr bwMode="auto">
          <a:xfrm>
            <a:off x="928662" y="3000372"/>
            <a:ext cx="6715172" cy="304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buNone/>
            </a:pPr>
            <a:r>
              <a:rPr lang="tr-TR" sz="2400" dirty="0" smtClean="0"/>
              <a:t>     İlk okuma yazma öğretimi, çocukların zihinsel, duygusal, ve sosyal becerilerinde önemli değişmelere neden olmaktadır. Bu değişimler öğrencinin hayatı boyunca kullanacağı anlama, sorgulama, ilişki kurma, tahmin etme gibi zihinsel becerileri de geliştirmektedir.</a:t>
            </a:r>
          </a:p>
          <a:p>
            <a:endParaRPr lang="tr-TR" sz="2400" dirty="0"/>
          </a:p>
        </p:txBody>
      </p:sp>
      <p:pic>
        <p:nvPicPr>
          <p:cNvPr id="3074" name="Picture 2" descr="C:\Users\gh\Desktop\ilk-okuma-baslangic-sesi-tanima.jpg"/>
          <p:cNvPicPr>
            <a:picLocks noChangeAspect="1" noChangeArrowheads="1"/>
          </p:cNvPicPr>
          <p:nvPr/>
        </p:nvPicPr>
        <p:blipFill>
          <a:blip r:embed="rId2"/>
          <a:srcRect/>
          <a:stretch>
            <a:fillRect/>
          </a:stretch>
        </p:blipFill>
        <p:spPr bwMode="auto">
          <a:xfrm>
            <a:off x="5500694" y="3429000"/>
            <a:ext cx="3286148" cy="285752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2060848"/>
            <a:ext cx="8229600" cy="4065315"/>
          </a:xfrm>
        </p:spPr>
        <p:txBody>
          <a:bodyPr>
            <a:normAutofit/>
          </a:bodyPr>
          <a:lstStyle/>
          <a:p>
            <a:pPr>
              <a:buNone/>
            </a:pPr>
            <a:r>
              <a:rPr lang="tr-TR" sz="2400" dirty="0" smtClean="0"/>
              <a:t>     İlk okuma yazma öğretimindeki amaç, bilimsel yöntem ve tekniklerle çocuğa uygun, doğru, hızlı ve anlayarak okuma alışkanlığı kazandırmaktır. </a:t>
            </a:r>
          </a:p>
          <a:p>
            <a:pPr>
              <a:buNone/>
            </a:pPr>
            <a:endParaRPr lang="de-CH" sz="2400" dirty="0" smtClean="0"/>
          </a:p>
          <a:p>
            <a:pPr>
              <a:buNone/>
            </a:pPr>
            <a:r>
              <a:rPr lang="de-CH" sz="2400" dirty="0"/>
              <a:t> </a:t>
            </a:r>
            <a:r>
              <a:rPr lang="de-CH" sz="2400" dirty="0" smtClean="0"/>
              <a:t>    </a:t>
            </a:r>
            <a:endParaRPr lang="tr-TR" sz="2400" dirty="0"/>
          </a:p>
        </p:txBody>
      </p:sp>
      <p:pic>
        <p:nvPicPr>
          <p:cNvPr id="1026" name="Picture 2" descr="C:\Users\gh\Desktop\depositphotos_11962793-Kids-studying-on-Tree.jpg"/>
          <p:cNvPicPr>
            <a:picLocks noChangeAspect="1" noChangeArrowheads="1"/>
          </p:cNvPicPr>
          <p:nvPr/>
        </p:nvPicPr>
        <p:blipFill>
          <a:blip r:embed="rId2"/>
          <a:srcRect/>
          <a:stretch>
            <a:fillRect/>
          </a:stretch>
        </p:blipFill>
        <p:spPr bwMode="auto">
          <a:xfrm>
            <a:off x="5000628" y="3071810"/>
            <a:ext cx="3643338" cy="350043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2050" name="Picture 2" descr="C:\Users\gh\Desktop\big_thumb.jpg"/>
          <p:cNvPicPr>
            <a:picLocks noGrp="1" noChangeAspect="1" noChangeArrowheads="1"/>
          </p:cNvPicPr>
          <p:nvPr>
            <p:ph idx="1"/>
          </p:nvPr>
        </p:nvPicPr>
        <p:blipFill>
          <a:blip r:embed="rId2"/>
          <a:srcRect/>
          <a:stretch>
            <a:fillRect/>
          </a:stretch>
        </p:blipFill>
        <p:spPr bwMode="auto">
          <a:xfrm>
            <a:off x="428596" y="1113676"/>
            <a:ext cx="8286808" cy="488709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457200" y="1000108"/>
            <a:ext cx="8229600" cy="5429288"/>
          </a:xfrm>
        </p:spPr>
        <p:txBody>
          <a:bodyPr>
            <a:normAutofit/>
          </a:bodyPr>
          <a:lstStyle/>
          <a:p>
            <a:pPr>
              <a:buNone/>
            </a:pPr>
            <a:r>
              <a:rPr lang="tr-TR" sz="2400" noProof="0" dirty="0" smtClean="0"/>
              <a:t>    </a:t>
            </a:r>
          </a:p>
          <a:p>
            <a:pPr>
              <a:buNone/>
            </a:pPr>
            <a:r>
              <a:rPr lang="tr-TR" sz="2600" noProof="0" dirty="0" smtClean="0"/>
              <a:t>    </a:t>
            </a:r>
            <a:r>
              <a:rPr lang="tr-TR" sz="2400" noProof="0" dirty="0" smtClean="0"/>
              <a:t>Ülkemizde 2005-2006 yılından itibaren  Türkçe Öğretimi Programı´nda ilk okuma yazma öğretiminde yöntem olarak </a:t>
            </a:r>
            <a:r>
              <a:rPr lang="tr-TR" sz="2400" b="1" noProof="0" dirty="0" smtClean="0"/>
              <a:t>Ses Temelli Cümle Yöntemi </a:t>
            </a:r>
            <a:r>
              <a:rPr lang="tr-TR" sz="2400" noProof="0" dirty="0" smtClean="0"/>
              <a:t>kullanılmaktadır.</a:t>
            </a:r>
          </a:p>
          <a:p>
            <a:pPr>
              <a:buNone/>
            </a:pPr>
            <a:r>
              <a:rPr lang="tr-TR" sz="2400" noProof="0" dirty="0" smtClean="0"/>
              <a:t>     Ses Temelli Cümle Yöntemi´nde ilk okuma yazma öğretimine seslerle başlanmaktadır.</a:t>
            </a:r>
          </a:p>
          <a:p>
            <a:pPr>
              <a:buNone/>
            </a:pPr>
            <a:r>
              <a:rPr lang="tr-TR" sz="2400" noProof="0" dirty="0" smtClean="0"/>
              <a:t>     Yöntemde ilk okuma yazma öğretimi anlamlı bir bütün oluşturacak birkaç ses verdikten sonra seslerden, hecelere, kelimelere ve cümlelere kısa sürede alışılacak şekilde düzenlenmiştir.</a:t>
            </a:r>
          </a:p>
          <a:p>
            <a:pPr>
              <a:buNone/>
            </a:pPr>
            <a:r>
              <a:rPr lang="tr-TR" sz="2400" noProof="0" dirty="0" smtClean="0"/>
              <a:t>     Bu yöntemde, ilk okuma yazma öğretimi iki temel aşamada gerçekleştirilmektedir. Bunlar; okuma-yazmaya hazırlık ve ilk okuma-yazmadır.</a:t>
            </a:r>
          </a:p>
          <a:p>
            <a:pPr>
              <a:buNone/>
            </a:pPr>
            <a:endParaRPr lang="tr-TR" sz="2400" noProof="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2132856"/>
            <a:ext cx="8229600" cy="3993307"/>
          </a:xfrm>
        </p:spPr>
        <p:txBody>
          <a:bodyPr>
            <a:normAutofit/>
          </a:bodyPr>
          <a:lstStyle/>
          <a:p>
            <a:pPr>
              <a:buNone/>
            </a:pPr>
            <a:r>
              <a:rPr lang="tr-TR" sz="2400" noProof="0" dirty="0" smtClean="0"/>
              <a:t>     İlk okuma yazma aşaması sesi hissetme ve tanıma, sesi okuma ve yazma, sesten heceler, hecelerden kelimeler, kelimelerden cümleler oluşturma metin oluşturma ve okur yazarlığa ulaşma şeklinde aşamalandırılmıştır.</a:t>
            </a:r>
          </a:p>
          <a:p>
            <a:pPr>
              <a:buNone/>
            </a:pPr>
            <a:r>
              <a:rPr lang="tr-TR" sz="2400" noProof="0" dirty="0" smtClean="0"/>
              <a:t>     Okuma-yazmaya hazırlık aşamasında amaç, öğrencileri yazılı sembolleri sesletebilmeleri ve anlamlandırabilmeleri için işitsel ve görsel algi becerileri ve dil becerilerinde hazır hale getirmektir. </a:t>
            </a:r>
          </a:p>
          <a:p>
            <a:endParaRPr lang="tr-TR" sz="2400" noProof="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2132856"/>
            <a:ext cx="8229600" cy="3993307"/>
          </a:xfrm>
        </p:spPr>
        <p:txBody>
          <a:bodyPr>
            <a:normAutofit/>
          </a:bodyPr>
          <a:lstStyle/>
          <a:p>
            <a:pPr>
              <a:buNone/>
            </a:pPr>
            <a:r>
              <a:rPr lang="tr-TR" sz="2400" noProof="0" dirty="0" smtClean="0"/>
              <a:t>     Ses Temelli cümle yönteminde okuma yazma öğretiminin ilk aşaması olan sesi hissetme ve tanıma aşamasında amaç, tanıtılacak sesin öğrenciler tarafından fark edilmesini, yani ses birimsel farkindalığı sağlamaktır. </a:t>
            </a:r>
          </a:p>
          <a:p>
            <a:pPr>
              <a:buNone/>
            </a:pPr>
            <a:r>
              <a:rPr lang="tr-TR" sz="2400" noProof="0" dirty="0" smtClean="0"/>
              <a:t>     Öğrencilerin sesi tanıma aşamasında başarılı olabilmesi için ses birimsel farkindalık becerilerinin geliştirilmesi gerekmektedir. </a:t>
            </a:r>
            <a:endParaRPr lang="tr-TR" sz="2400" noProof="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844824"/>
            <a:ext cx="8229600" cy="4281339"/>
          </a:xfrm>
        </p:spPr>
        <p:txBody>
          <a:bodyPr>
            <a:normAutofit/>
          </a:bodyPr>
          <a:lstStyle/>
          <a:p>
            <a:pPr>
              <a:buNone/>
            </a:pPr>
            <a:r>
              <a:rPr lang="tr-TR" sz="2400" noProof="0" dirty="0" smtClean="0"/>
              <a:t>     Ses</a:t>
            </a:r>
            <a:r>
              <a:rPr lang="tr-TR" noProof="0" dirty="0" smtClean="0"/>
              <a:t> </a:t>
            </a:r>
            <a:r>
              <a:rPr lang="tr-TR" sz="2400" noProof="0" dirty="0" smtClean="0"/>
              <a:t>birimsel farklılık harflerle ilişkilidir ve yazılı dildeki sembollerin seslerinin farkına varılmasını içerir. Bu farkındalık her kelimenin seslerinin belirli bir biçimde sıralanmasından oluştuğunu anlamaktadır.</a:t>
            </a:r>
          </a:p>
          <a:p>
            <a:pPr>
              <a:buNone/>
            </a:pPr>
            <a:r>
              <a:rPr lang="tr-TR" sz="2400" noProof="0" dirty="0" smtClean="0"/>
              <a:t>     Örneğin gel kelimesi g,/e,/l,/ seslerinden oluşur. Ses birimsel farkındalık bu sesleri ayırmayı yeni kelimeler oluşturmayı da içerir.</a:t>
            </a:r>
          </a:p>
          <a:p>
            <a:pPr>
              <a:buNone/>
            </a:pPr>
            <a:r>
              <a:rPr lang="tr-TR" sz="2400" noProof="0" dirty="0" smtClean="0"/>
              <a:t>     Ses birimsel farkındalık öğrenciyi sesletim ve çözümleme aşamasına hazırlar.</a:t>
            </a:r>
            <a:endParaRPr lang="tr-TR" sz="2400" noProof="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988840"/>
            <a:ext cx="8229600" cy="4137323"/>
          </a:xfrm>
        </p:spPr>
        <p:txBody>
          <a:bodyPr>
            <a:normAutofit/>
          </a:bodyPr>
          <a:lstStyle/>
          <a:p>
            <a:pPr>
              <a:buNone/>
            </a:pPr>
            <a:r>
              <a:rPr lang="tr-TR" sz="2400" noProof="0" dirty="0" smtClean="0"/>
              <a:t>     Okuma yazma öğretiminin sesleri tanıma aşamasında temel olarak; sesi fark etme tanıma, çeşitli kelimelerin içinde bu sesi ayırt etme ve sesin geçtiği kelimeler üzerinde çalışmaları yapılmalıdır.</a:t>
            </a:r>
          </a:p>
          <a:p>
            <a:pPr>
              <a:buNone/>
            </a:pPr>
            <a:r>
              <a:rPr lang="tr-TR" sz="2400" noProof="0" dirty="0" smtClean="0"/>
              <a:t>     Sesler müfredatta </a:t>
            </a:r>
            <a:r>
              <a:rPr lang="tr-TR" sz="2400" noProof="0" dirty="0" smtClean="0"/>
              <a:t>5 </a:t>
            </a:r>
            <a:r>
              <a:rPr lang="tr-TR" sz="2400" noProof="0" dirty="0" smtClean="0"/>
              <a:t>gruba ayrılmıştır. Bu sıralamaya uygun olarak sesler öğrencilere tanıtılır.</a:t>
            </a:r>
          </a:p>
          <a:p>
            <a:endParaRPr lang="tr-TR" sz="2400" noProof="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7"/>
            <a:ext cx="727280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916832"/>
            <a:ext cx="8229600" cy="4209331"/>
          </a:xfrm>
        </p:spPr>
        <p:txBody>
          <a:bodyPr>
            <a:normAutofit/>
          </a:bodyPr>
          <a:lstStyle/>
          <a:p>
            <a:pPr>
              <a:buNone/>
            </a:pPr>
            <a:r>
              <a:rPr lang="tr-TR" sz="2400" noProof="0" dirty="0" smtClean="0"/>
              <a:t>     Öğretimden önce yetersizlikten etkilenmiş öğrenciler için gruplardaki seslerin yerleri değiştirilerek farklı gruplamalar yapılabilir.</a:t>
            </a:r>
          </a:p>
          <a:p>
            <a:pPr>
              <a:buNone/>
            </a:pPr>
            <a:r>
              <a:rPr lang="tr-TR" sz="2400" noProof="0" dirty="0" smtClean="0"/>
              <a:t>     Ses gruplarının yeniden düzenlenmesinde ya da seslerin veriliş sırasının değiştirilmesinde, öğrencinin dil ve konuşma gelişimi ( örn: çocukta belirgin artikülasyon probleminin olması ) anlamlı hece ve kelime üretmedeki işlevsellik ve harflerin yazım kolaylığı dikkate alınmalıdır.</a:t>
            </a:r>
            <a:endParaRPr lang="tr-TR" sz="2400" noProof="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p:txBody>
          <a:bodyPr>
            <a:normAutofit/>
          </a:bodyPr>
          <a:lstStyle/>
          <a:p>
            <a:pPr>
              <a:buNone/>
            </a:pPr>
            <a:r>
              <a:rPr lang="tr-TR" sz="2400" noProof="0" dirty="0" smtClean="0"/>
              <a:t>     Sesi farkına varma ve tanıma sürecinde izlenmesi gereken aşamalar:</a:t>
            </a:r>
          </a:p>
          <a:p>
            <a:pPr>
              <a:buNone/>
            </a:pPr>
            <a:endParaRPr lang="tr-TR" sz="2400" noProof="0" dirty="0" smtClean="0"/>
          </a:p>
          <a:p>
            <a:r>
              <a:rPr lang="tr-TR" sz="2400" noProof="0" dirty="0" smtClean="0"/>
              <a:t>Tanıtılacak sesi anlamlı hale getirme</a:t>
            </a:r>
          </a:p>
          <a:p>
            <a:r>
              <a:rPr lang="tr-TR" sz="2400" noProof="0" dirty="0" smtClean="0"/>
              <a:t>Öğrencilerin tanıtılacak sesle ilgili geçmiş bilgilerini harekete geçirme</a:t>
            </a:r>
          </a:p>
          <a:p>
            <a:r>
              <a:rPr lang="tr-TR" sz="2400" noProof="0" dirty="0" smtClean="0"/>
              <a:t>Resim ya da fotoğraflardan yararlanarak sesi farkına varma ve tanımadır.</a:t>
            </a:r>
            <a:endParaRPr lang="tr-TR" sz="2400" noProof="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868958"/>
          </a:xfrm>
        </p:spPr>
        <p:txBody>
          <a:bodyPr>
            <a:normAutofit/>
          </a:bodyPr>
          <a:lstStyle/>
          <a:p>
            <a:pPr algn="l"/>
            <a:r>
              <a:rPr lang="tr-TR" sz="2400" noProof="0" dirty="0" smtClean="0"/>
              <a:t>Aşağıda her aşamada yapılacak etkinlikler örneklendirilmiştir:</a:t>
            </a:r>
            <a:endParaRPr lang="tr-TR" sz="2400" noProof="0" dirty="0"/>
          </a:p>
        </p:txBody>
      </p:sp>
      <p:sp>
        <p:nvSpPr>
          <p:cNvPr id="3" name="2 İçerik Yer Tutucusu"/>
          <p:cNvSpPr>
            <a:spLocks noGrp="1"/>
          </p:cNvSpPr>
          <p:nvPr>
            <p:ph idx="1"/>
          </p:nvPr>
        </p:nvSpPr>
        <p:spPr>
          <a:xfrm>
            <a:off x="457200" y="1916832"/>
            <a:ext cx="8229600" cy="4209331"/>
          </a:xfrm>
        </p:spPr>
        <p:txBody>
          <a:bodyPr>
            <a:normAutofit/>
          </a:bodyPr>
          <a:lstStyle/>
          <a:p>
            <a:pPr marL="514350" indent="-514350">
              <a:buAutoNum type="alphaLcPeriod"/>
            </a:pPr>
            <a:r>
              <a:rPr lang="tr-TR" sz="2600" b="1" noProof="0" dirty="0" smtClean="0"/>
              <a:t>Tanıtılacak sesi anlamlı hale getirme: </a:t>
            </a:r>
            <a:r>
              <a:rPr lang="tr-TR" sz="2600" noProof="0" dirty="0" smtClean="0"/>
              <a:t>Bu aşamada ;</a:t>
            </a:r>
          </a:p>
          <a:p>
            <a:pPr marL="514350" indent="-514350"/>
            <a:r>
              <a:rPr lang="tr-TR" sz="2600" noProof="0" dirty="0" smtClean="0"/>
              <a:t>Tanıtılacak sesle ilgili tekerleme veya şarkı söylenebilir.</a:t>
            </a:r>
          </a:p>
          <a:p>
            <a:pPr marL="514350" indent="-514350"/>
            <a:r>
              <a:rPr lang="tr-TR" sz="2600" noProof="0" dirty="0" smtClean="0"/>
              <a:t>Tanıtılacak sesle ilgili kısa öyküler anlatılıp drama çalışmaları yapılabilir.</a:t>
            </a:r>
          </a:p>
          <a:p>
            <a:pPr marL="514350" indent="-514350"/>
            <a:r>
              <a:rPr lang="tr-TR" sz="2600" noProof="0" dirty="0" smtClean="0"/>
              <a:t>Cevabında tanıtılan sesin geçtiği bilmeceler sorulabilir.</a:t>
            </a:r>
          </a:p>
          <a:p>
            <a:pPr marL="514350" indent="-514350"/>
            <a:r>
              <a:rPr lang="tr-TR" sz="2600" noProof="0" dirty="0" smtClean="0"/>
              <a:t>Tanıtılacak sesle ilgili kafiyeli sözcüklerden oluşan maniler söylenebilir.</a:t>
            </a:r>
          </a:p>
          <a:p>
            <a:pPr>
              <a:buNone/>
            </a:pPr>
            <a:endParaRPr lang="tr-TR" b="1" noProof="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340768"/>
            <a:ext cx="8229600" cy="5112568"/>
          </a:xfrm>
        </p:spPr>
        <p:txBody>
          <a:bodyPr>
            <a:normAutofit/>
          </a:bodyPr>
          <a:lstStyle/>
          <a:p>
            <a:r>
              <a:rPr lang="tr-TR" sz="2400" noProof="0" dirty="0" smtClean="0"/>
              <a:t>Bu aşamada sesi hissettirmek amacıyla yetersizliği olan öğrenciler için yaşanılır olabilecek bulmacalar, şarkılar, öyküler, tekerlemeler seçilmelidir. </a:t>
            </a:r>
          </a:p>
          <a:p>
            <a:r>
              <a:rPr lang="tr-TR" sz="2400" noProof="0" dirty="0" smtClean="0"/>
              <a:t>Öğretim materyalleri olarak kullanılabilecek öykü, tekerleme, şarkı veya bulmacanın içinde geçen her sözcük dikkatlice incelenmeli ve yetersizlikten etkilenmiş çocuk için soyut olan ve anlamlandırmada güçlük çekebileceği düşünülen sözcükler çıkarılmalıdır.</a:t>
            </a:r>
          </a:p>
          <a:p>
            <a:r>
              <a:rPr lang="tr-TR" sz="2400" noProof="0" dirty="0" smtClean="0"/>
              <a:t>Ayrıca öğretimsel etkinliklerin her biri resimlendirilerek öğrencilere sunulmalıdır. Böylece öğretimsel materyallerde yer alan öğeler yetersizliği olan öğrenciler için somutlandırılmalıdır.</a:t>
            </a:r>
            <a:endParaRPr lang="tr-TR" sz="2400" noProof="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noProof="0" dirty="0" smtClean="0"/>
              <a:t>Tekerleme Çalışması</a:t>
            </a:r>
            <a:br>
              <a:rPr lang="tr-TR" b="1" noProof="0" dirty="0" smtClean="0"/>
            </a:br>
            <a:endParaRPr lang="tr-TR" b="1" noProof="0" dirty="0"/>
          </a:p>
        </p:txBody>
      </p:sp>
      <p:sp>
        <p:nvSpPr>
          <p:cNvPr id="3" name="2 İçerik Yer Tutucusu"/>
          <p:cNvSpPr>
            <a:spLocks noGrp="1"/>
          </p:cNvSpPr>
          <p:nvPr>
            <p:ph idx="1"/>
          </p:nvPr>
        </p:nvSpPr>
        <p:spPr>
          <a:xfrm>
            <a:off x="457200" y="908720"/>
            <a:ext cx="8229600" cy="5616624"/>
          </a:xfrm>
        </p:spPr>
        <p:txBody>
          <a:bodyPr>
            <a:noAutofit/>
          </a:bodyPr>
          <a:lstStyle/>
          <a:p>
            <a:r>
              <a:rPr lang="tr-TR" sz="2400" noProof="0" dirty="0" smtClean="0"/>
              <a:t>Öğretmen fincan tekerlemesini öğrencilere ritmiyle birlikte söyler. “ bu tekerlemeyi öğrenmek ister misiniz ?“ diyerek çocukları derse güdüler.</a:t>
            </a:r>
          </a:p>
          <a:p>
            <a:r>
              <a:rPr lang="tr-TR" sz="2400" noProof="0" dirty="0" smtClean="0"/>
              <a:t>Bu tekerlemeyi öğrenebilmeniz için önce sözlerini öğrenmeniz gerekiyor der. Ben size simdi tekerlemeyi okuyacağım diyerek “Fini fini fincan ne getirdi amcan? Etle patlıcan diyerek tekerlemenin sözleriyle önceden hazırladığı resimlerini birleştirerek ritimsiz olarak okur. Resimle birleştirdikten önce resmi göstererek bakin burada bir fincan resmi var diyerek fini fini fincanla ilgili dizeyi okur. Resim hakkında konuşur. Bakin burada bir amca resmi var diyerek ne getirdi amcan dizesini okur. Et ve patlıcan resmini göstererek etle patlıcan dizesini okur. Böylece resim hakkında konuşup ilgili dizeleri bitirir. Daha sonra tekerlemeyi ritimli olarak fincan, amcan, patlıcan kelimelerini vurgulayarak okur. Sonra örgencilerle birlikte tekerlemeyi ritimli şekilde okur.</a:t>
            </a:r>
            <a:endParaRPr lang="tr-TR" sz="2400" noProof="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916832"/>
            <a:ext cx="8229600" cy="4536504"/>
          </a:xfrm>
        </p:spPr>
        <p:txBody>
          <a:bodyPr>
            <a:normAutofit/>
          </a:bodyPr>
          <a:lstStyle/>
          <a:p>
            <a:pPr>
              <a:buNone/>
            </a:pPr>
            <a:r>
              <a:rPr lang="tr-TR" noProof="0" dirty="0" smtClean="0"/>
              <a:t>    </a:t>
            </a:r>
            <a:r>
              <a:rPr lang="tr-TR" sz="2400" noProof="0" dirty="0" smtClean="0"/>
              <a:t>Tekerlemeyi örgencilere bireysel olarak söyletir. Bakin fincan, amcan, patlıcan hepsi de “n“ ile bitiyor der.</a:t>
            </a:r>
          </a:p>
          <a:p>
            <a:pPr>
              <a:buNone/>
            </a:pPr>
            <a:r>
              <a:rPr lang="tr-TR" sz="2400" noProof="0" dirty="0" smtClean="0"/>
              <a:t>     Sonra bu kelimeleri çocuklara art arda ritimli olarak söyletir. Bakin fincan, amcan, patlıcan hepsi de “n“ ile bitiyor der.</a:t>
            </a:r>
          </a:p>
          <a:p>
            <a:pPr>
              <a:buNone/>
            </a:pPr>
            <a:r>
              <a:rPr lang="tr-TR" sz="2400" noProof="0" dirty="0" smtClean="0"/>
              <a:t>     Öğretmen “n“ sesi ile biten kelimelerin resimlerini tahtaya asar. Balon, kamyon, tavsan, davul, kalem vs. ( araya “n“ sesi ile bitmeyen kelimeleri de asar) “Bu resimlerden hangisi n sesi ile bitiyor“ der. Öğrencilerin doğru cevapları pekiştirilir. “n“ sesi ile biten kelimeler fincan, patlıcan, amcan kelimeleriyle birlikte ritimli bir şekilde birlikte söyletir.</a:t>
            </a:r>
            <a:endParaRPr lang="tr-TR" sz="2400" noProof="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08720"/>
            <a:ext cx="8229600" cy="720080"/>
          </a:xfrm>
        </p:spPr>
        <p:txBody>
          <a:bodyPr>
            <a:normAutofit fontScale="90000"/>
          </a:bodyPr>
          <a:lstStyle/>
          <a:p>
            <a:pPr algn="l"/>
            <a:r>
              <a:rPr lang="tr-TR" sz="3600" b="1" noProof="0" dirty="0" smtClean="0"/>
              <a:t>b. Öğrencilerin geçmiş bilgilerini harekete geçirme</a:t>
            </a:r>
            <a:r>
              <a:rPr lang="tr-TR" b="1" noProof="0" dirty="0" smtClean="0"/>
              <a:t/>
            </a:r>
            <a:br>
              <a:rPr lang="tr-TR" b="1" noProof="0" dirty="0" smtClean="0"/>
            </a:br>
            <a:endParaRPr lang="tr-TR" b="1" noProof="0" dirty="0"/>
          </a:p>
        </p:txBody>
      </p:sp>
      <p:sp>
        <p:nvSpPr>
          <p:cNvPr id="3" name="2 İçerik Yer Tutucusu"/>
          <p:cNvSpPr>
            <a:spLocks noGrp="1"/>
          </p:cNvSpPr>
          <p:nvPr>
            <p:ph idx="1"/>
          </p:nvPr>
        </p:nvSpPr>
        <p:spPr>
          <a:xfrm>
            <a:off x="457200" y="2060848"/>
            <a:ext cx="8229600" cy="4065315"/>
          </a:xfrm>
        </p:spPr>
        <p:txBody>
          <a:bodyPr>
            <a:normAutofit/>
          </a:bodyPr>
          <a:lstStyle/>
          <a:p>
            <a:r>
              <a:rPr lang="tr-TR" sz="2400" noProof="0" dirty="0" smtClean="0"/>
              <a:t>Bu aşamada tanıtılacak kim ya da neyin çıkardığı tartışılmalıdır ve örgencilerden tanıtılacak sesin geçtiği kelime örneklerini vermeleri sağlanmalıdır.</a:t>
            </a:r>
            <a:endParaRPr lang="tr-TR" sz="2400" noProof="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64704"/>
            <a:ext cx="8229600" cy="936104"/>
          </a:xfrm>
        </p:spPr>
        <p:txBody>
          <a:bodyPr>
            <a:normAutofit fontScale="90000"/>
          </a:bodyPr>
          <a:lstStyle/>
          <a:p>
            <a:pPr algn="l"/>
            <a:r>
              <a:rPr lang="tr-TR" sz="3200" b="1" noProof="0" dirty="0" smtClean="0"/>
              <a:t>c. Resim ya da fotoğraflardan yararlanarak sesi farkına varma ve sesi tanıma :</a:t>
            </a:r>
            <a:endParaRPr lang="tr-TR" sz="3200" b="1" noProof="0" dirty="0"/>
          </a:p>
        </p:txBody>
      </p:sp>
      <p:sp>
        <p:nvSpPr>
          <p:cNvPr id="3" name="2 İçerik Yer Tutucusu"/>
          <p:cNvSpPr>
            <a:spLocks noGrp="1"/>
          </p:cNvSpPr>
          <p:nvPr>
            <p:ph idx="1"/>
          </p:nvPr>
        </p:nvSpPr>
        <p:spPr>
          <a:xfrm>
            <a:off x="457200" y="2204864"/>
            <a:ext cx="8229600" cy="3921299"/>
          </a:xfrm>
        </p:spPr>
        <p:txBody>
          <a:bodyPr/>
          <a:lstStyle/>
          <a:p>
            <a:r>
              <a:rPr lang="tr-TR" sz="2400" noProof="0" dirty="0" smtClean="0"/>
              <a:t>Bu aşamada sesin geçtiği çeşitli nesnelerin resimleri ya da fotoğrafları gösterilerek nesnenin adi söylenmeli ve bu kelimenin içinde tanıtılan ses vurgulanmalıdır.</a:t>
            </a:r>
          </a:p>
          <a:p>
            <a:pPr>
              <a:buNone/>
            </a:pPr>
            <a:endParaRPr lang="tr-TR" sz="2400" noProof="0" dirty="0" smtClean="0"/>
          </a:p>
          <a:p>
            <a:r>
              <a:rPr lang="tr-TR" sz="2400" noProof="0" dirty="0" smtClean="0"/>
              <a:t>Örneklerin seçiminde tanıtılacak kelimenin basında, ortasında ya da sonunda olma durumuna dikkat edilmelidir.</a:t>
            </a:r>
          </a:p>
          <a:p>
            <a:endParaRPr lang="tr-TR" noProof="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pic>
        <p:nvPicPr>
          <p:cNvPr id="4" name="Picture 2" descr="C:\Users\gh\Desktop\maxresdefault.jpg"/>
          <p:cNvPicPr>
            <a:picLocks noGrp="1" noChangeAspect="1" noChangeArrowheads="1"/>
          </p:cNvPicPr>
          <p:nvPr>
            <p:ph idx="1"/>
          </p:nvPr>
        </p:nvPicPr>
        <p:blipFill>
          <a:blip r:embed="rId2"/>
          <a:srcRect/>
          <a:stretch>
            <a:fillRect/>
          </a:stretch>
        </p:blipFill>
        <p:spPr bwMode="auto">
          <a:xfrm>
            <a:off x="175904" y="724913"/>
            <a:ext cx="8539499" cy="5775921"/>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268760"/>
            <a:ext cx="8229600" cy="5040560"/>
          </a:xfrm>
        </p:spPr>
        <p:txBody>
          <a:bodyPr>
            <a:normAutofit/>
          </a:bodyPr>
          <a:lstStyle/>
          <a:p>
            <a:r>
              <a:rPr lang="tr-TR" sz="2400" noProof="0" dirty="0" smtClean="0"/>
              <a:t>Bu asama da önemli olan öğretim sürecinde kullanılacak nesne resimlerinin net ve anlaşılır olması, resimlerin örgencinin yakin çevresinde bulunabilmek tanıdık nesneler olmasıdır.</a:t>
            </a:r>
          </a:p>
          <a:p>
            <a:r>
              <a:rPr lang="tr-TR" sz="2400" noProof="0" dirty="0" smtClean="0"/>
              <a:t>Sesin geçtiği nesnelerin resimlerinin yani sıra sesin geçmediği nesne resimleri de sunularak öğretim sürecinde olumsuz örneklere yer verilmelidir.</a:t>
            </a:r>
          </a:p>
          <a:p>
            <a:r>
              <a:rPr lang="tr-TR" sz="2400" noProof="0" dirty="0" smtClean="0"/>
              <a:t>Öğrencilerin bir dizi nesne resimleri arasından, içinde tanıtılan sesin geçtiği nesnenin resmini seçmeleri sağlanmalıdır.</a:t>
            </a:r>
            <a:endParaRPr lang="tr-TR" sz="2400" noProof="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92696"/>
            <a:ext cx="8229600" cy="936104"/>
          </a:xfrm>
        </p:spPr>
        <p:txBody>
          <a:bodyPr>
            <a:noAutofit/>
          </a:bodyPr>
          <a:lstStyle/>
          <a:p>
            <a:pPr algn="l"/>
            <a:r>
              <a:rPr lang="tr-TR" sz="2800" b="1" noProof="0" dirty="0" smtClean="0"/>
              <a:t>Öğretmenlerin kaynaştırma ortamında öğrencilerin</a:t>
            </a:r>
            <a:r>
              <a:rPr lang="tr-TR" sz="2800" b="1" baseline="0" noProof="0" dirty="0" smtClean="0"/>
              <a:t> </a:t>
            </a:r>
            <a:r>
              <a:rPr lang="tr-TR" sz="2800" b="1" noProof="0" dirty="0" smtClean="0"/>
              <a:t>ses </a:t>
            </a:r>
            <a:r>
              <a:rPr lang="tr-TR" sz="2800" b="1" noProof="0" smtClean="0"/>
              <a:t>birimsel farkindalıklarını </a:t>
            </a:r>
            <a:r>
              <a:rPr lang="tr-TR" sz="2800" b="1" noProof="0" dirty="0" smtClean="0"/>
              <a:t>arttırmak amacıyla kullanabilecekleri etkinlik örnekleri:</a:t>
            </a:r>
            <a:endParaRPr lang="tr-TR" sz="2800" b="1" noProof="0" dirty="0"/>
          </a:p>
        </p:txBody>
      </p:sp>
      <p:sp>
        <p:nvSpPr>
          <p:cNvPr id="3" name="2 İçerik Yer Tutucusu"/>
          <p:cNvSpPr>
            <a:spLocks noGrp="1"/>
          </p:cNvSpPr>
          <p:nvPr>
            <p:ph idx="1"/>
          </p:nvPr>
        </p:nvSpPr>
        <p:spPr>
          <a:xfrm>
            <a:off x="457200" y="2132856"/>
            <a:ext cx="8229600" cy="4536504"/>
          </a:xfrm>
        </p:spPr>
        <p:txBody>
          <a:bodyPr>
            <a:normAutofit/>
          </a:bodyPr>
          <a:lstStyle/>
          <a:p>
            <a:r>
              <a:rPr lang="tr-TR" sz="2600" noProof="0" dirty="0" smtClean="0"/>
              <a:t>Ses düşürme: yat kelimesi söylenerek “y“ sesi çıkarıldığında ne kalır ?</a:t>
            </a:r>
          </a:p>
          <a:p>
            <a:r>
              <a:rPr lang="tr-TR" sz="2600" noProof="0" dirty="0" smtClean="0"/>
              <a:t>Kelime eşleştirme : “bal“ ve “bot“ kelimeleri ayni sesle mi başlıyor? Hangi sesle başlıyor?</a:t>
            </a:r>
          </a:p>
          <a:p>
            <a:r>
              <a:rPr lang="tr-TR" sz="2600" noProof="0" dirty="0" smtClean="0"/>
              <a:t>Karıştırma : “t,“ “o,“ “p“ seslerini bir araya getirerek hangi kelimeyi oluşturabiliriz?</a:t>
            </a:r>
          </a:p>
          <a:p>
            <a:r>
              <a:rPr lang="tr-TR" sz="2600" noProof="0" dirty="0" smtClean="0"/>
              <a:t>Ses izolasyonu : “saat“ kelimesindeki ilk ses nedir?</a:t>
            </a:r>
          </a:p>
          <a:p>
            <a:r>
              <a:rPr lang="tr-TR" sz="2600" noProof="0" dirty="0" smtClean="0"/>
              <a:t>İlk sesler: hangi kelime farklı sesle başlamaktadır? Kedi, kiraz, lamba, kabak.</a:t>
            </a:r>
          </a:p>
          <a:p>
            <a:endParaRPr lang="tr-TR" noProof="0" dirty="0" smtClean="0"/>
          </a:p>
          <a:p>
            <a:endParaRPr lang="tr-TR" noProof="0" dirty="0" smtClean="0"/>
          </a:p>
          <a:p>
            <a:endParaRPr lang="tr-TR" noProof="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sp>
        <p:nvSpPr>
          <p:cNvPr id="3" name="2 İçerik Yer Tutucusu"/>
          <p:cNvSpPr>
            <a:spLocks noGrp="1"/>
          </p:cNvSpPr>
          <p:nvPr>
            <p:ph idx="1"/>
          </p:nvPr>
        </p:nvSpPr>
        <p:spPr>
          <a:xfrm>
            <a:off x="457200" y="1340768"/>
            <a:ext cx="8229600" cy="5112568"/>
          </a:xfrm>
        </p:spPr>
        <p:txBody>
          <a:bodyPr>
            <a:normAutofit/>
          </a:bodyPr>
          <a:lstStyle/>
          <a:p>
            <a:r>
              <a:rPr lang="tr-TR" sz="2400" b="1" noProof="0" dirty="0" smtClean="0"/>
              <a:t>Ses bölümleme: </a:t>
            </a:r>
            <a:r>
              <a:rPr lang="tr-TR" sz="2400" noProof="0" dirty="0" smtClean="0"/>
              <a:t>“kol“ kelimesini söylediğimde hangi sesleri duyuyorsun?</a:t>
            </a:r>
          </a:p>
          <a:p>
            <a:r>
              <a:rPr lang="tr-TR" sz="2400" b="1" noProof="0" dirty="0" smtClean="0"/>
              <a:t>Ses sayımı: </a:t>
            </a:r>
            <a:r>
              <a:rPr lang="tr-TR" sz="2400" noProof="0" dirty="0" smtClean="0"/>
              <a:t>“ayak“ kelimesi kaç sesten oluşmaktadır?</a:t>
            </a:r>
          </a:p>
          <a:p>
            <a:r>
              <a:rPr lang="tr-TR" sz="2400" b="1" noProof="0" dirty="0" smtClean="0"/>
              <a:t>Ses silme: </a:t>
            </a:r>
            <a:r>
              <a:rPr lang="tr-TR" sz="2400" noProof="0" dirty="0" smtClean="0"/>
              <a:t>“etek“ kelimesinde bulunup “tek“ kelimesinde bulunmayan ses hangisidir?</a:t>
            </a:r>
          </a:p>
          <a:p>
            <a:r>
              <a:rPr lang="tr-TR" sz="2400" b="1" noProof="0" dirty="0" smtClean="0"/>
              <a:t>Hece silme: </a:t>
            </a:r>
            <a:r>
              <a:rPr lang="tr-TR" sz="2400" noProof="0" dirty="0" smtClean="0"/>
              <a:t>“yatak“ kelimesinden “ya“ hecesini silersek geriye ne kalır?</a:t>
            </a:r>
          </a:p>
          <a:p>
            <a:r>
              <a:rPr lang="tr-TR" sz="2400" b="1" noProof="0" dirty="0" smtClean="0"/>
              <a:t>Farklı kelimeleri bulma: </a:t>
            </a:r>
            <a:r>
              <a:rPr lang="tr-TR" sz="2400" noProof="0" dirty="0" smtClean="0"/>
              <a:t>“kas,“ “kus,“ “ayı,“ “koş“ kelimelerinden hangisi farklı bir harfle baslar ve biter?</a:t>
            </a:r>
          </a:p>
          <a:p>
            <a:r>
              <a:rPr lang="tr-TR" sz="2400" b="1" noProof="0" dirty="0" smtClean="0"/>
              <a:t>Kelimede ses bulma: </a:t>
            </a:r>
            <a:r>
              <a:rPr lang="tr-TR" sz="2400" noProof="0" dirty="0" smtClean="0"/>
              <a:t>“s“ sesi “kus“ kelimesinin başında mi sonunda mi bulunuyor?</a:t>
            </a:r>
            <a:endParaRPr lang="tr-TR" sz="2400" noProof="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noProof="0" dirty="0" smtClean="0"/>
              <a:t>İlk Sesi Bulma Etkinlik Örneği:</a:t>
            </a:r>
            <a:endParaRPr lang="tr-TR" sz="2800" b="1" noProof="0" dirty="0"/>
          </a:p>
        </p:txBody>
      </p:sp>
      <p:sp>
        <p:nvSpPr>
          <p:cNvPr id="3" name="2 İçerik Yer Tutucusu"/>
          <p:cNvSpPr>
            <a:spLocks noGrp="1"/>
          </p:cNvSpPr>
          <p:nvPr>
            <p:ph idx="1"/>
          </p:nvPr>
        </p:nvSpPr>
        <p:spPr>
          <a:xfrm>
            <a:off x="457200" y="2060848"/>
            <a:ext cx="8229600" cy="4065315"/>
          </a:xfrm>
        </p:spPr>
        <p:txBody>
          <a:bodyPr>
            <a:normAutofit/>
          </a:bodyPr>
          <a:lstStyle/>
          <a:p>
            <a:pPr>
              <a:buNone/>
            </a:pPr>
            <a:r>
              <a:rPr lang="tr-TR" sz="2400" b="1" noProof="0" dirty="0" smtClean="0"/>
              <a:t>     Amaç:</a:t>
            </a:r>
            <a:r>
              <a:rPr lang="tr-TR" sz="2400" noProof="0" dirty="0" smtClean="0"/>
              <a:t> Öğrenci söylenen kelimenin başında geçen sesi söyler.</a:t>
            </a:r>
          </a:p>
          <a:p>
            <a:pPr>
              <a:buNone/>
            </a:pPr>
            <a:r>
              <a:rPr lang="tr-TR" sz="2400" b="1" noProof="0" dirty="0" smtClean="0"/>
              <a:t>     Uygulama: </a:t>
            </a:r>
            <a:r>
              <a:rPr lang="tr-TR" sz="2400" noProof="0" dirty="0" smtClean="0"/>
              <a:t>Öğrencilerden sırayla ayağa kalkarak kendi ismini söylemesi istenir. Daha sonra öğrencilerden bu ismin başında bulunan sesin ne olduğunu belirlemeleri ve sesletmeleri istenir. Daha sonra öğrencilerin isimlerinin baş harfinde bulunan sesle başlayan başka isimlerin sınıfta olup olmadığını belirlemeleri istenir.</a:t>
            </a:r>
            <a:endParaRPr lang="tr-TR" sz="2400" b="1" noProof="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noProof="0" dirty="0"/>
          </a:p>
        </p:txBody>
      </p:sp>
      <p:pic>
        <p:nvPicPr>
          <p:cNvPr id="5123" name="Picture 3" descr="C:\Users\gh\Desktop\alfabe.png"/>
          <p:cNvPicPr>
            <a:picLocks noGrp="1" noChangeAspect="1" noChangeArrowheads="1"/>
          </p:cNvPicPr>
          <p:nvPr>
            <p:ph idx="1"/>
          </p:nvPr>
        </p:nvPicPr>
        <p:blipFill>
          <a:blip r:embed="rId2"/>
          <a:srcRect/>
          <a:stretch>
            <a:fillRect/>
          </a:stretch>
        </p:blipFill>
        <p:spPr bwMode="auto">
          <a:xfrm>
            <a:off x="714348" y="1000108"/>
            <a:ext cx="7715304" cy="556036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l"/>
            <a:r>
              <a:rPr lang="tr-TR" sz="2800" b="1" noProof="0" dirty="0" smtClean="0"/>
              <a:t>     Kelimelerle ses bulma etkinlik örneği :</a:t>
            </a:r>
            <a:endParaRPr lang="tr-TR" sz="2800" b="1" noProof="0" dirty="0"/>
          </a:p>
        </p:txBody>
      </p:sp>
      <p:sp>
        <p:nvSpPr>
          <p:cNvPr id="3" name="2 İçerik Yer Tutucusu"/>
          <p:cNvSpPr>
            <a:spLocks noGrp="1"/>
          </p:cNvSpPr>
          <p:nvPr>
            <p:ph idx="1"/>
          </p:nvPr>
        </p:nvSpPr>
        <p:spPr>
          <a:xfrm>
            <a:off x="457200" y="1214422"/>
            <a:ext cx="8229600" cy="5238914"/>
          </a:xfrm>
        </p:spPr>
        <p:txBody>
          <a:bodyPr>
            <a:normAutofit/>
          </a:bodyPr>
          <a:lstStyle/>
          <a:p>
            <a:pPr>
              <a:buNone/>
            </a:pPr>
            <a:r>
              <a:rPr lang="tr-TR" sz="2400" noProof="0" dirty="0" smtClean="0"/>
              <a:t>     Amaç: Öğrenci  “k“ sesinin kelimenin başında mı, ortasında mı, sonunda mı geçtiğini nesne resimlerinin altında bulunan kutucuklara işaretler.</a:t>
            </a:r>
          </a:p>
          <a:p>
            <a:pPr>
              <a:buNone/>
            </a:pPr>
            <a:endParaRPr lang="tr-TR" sz="2400" noProof="0" dirty="0" smtClean="0"/>
          </a:p>
          <a:p>
            <a:pPr>
              <a:buNone/>
            </a:pPr>
            <a:r>
              <a:rPr lang="tr-TR" sz="2400" noProof="0" dirty="0" smtClean="0"/>
              <a:t>     Materyal: Belirlenen sesin kelimenin basında, ortasında ve sonunda geçtiği çeşitli nesne resimlerinin bulunduğu etkinlik kağıtları.</a:t>
            </a:r>
          </a:p>
          <a:p>
            <a:pPr>
              <a:buNone/>
            </a:pPr>
            <a:r>
              <a:rPr lang="tr-TR" sz="2400" noProof="0" dirty="0" smtClean="0"/>
              <a:t>     </a:t>
            </a:r>
          </a:p>
          <a:p>
            <a:pPr>
              <a:buNone/>
            </a:pPr>
            <a:endParaRPr lang="tr-TR" sz="2400" noProof="0" dirty="0"/>
          </a:p>
        </p:txBody>
      </p:sp>
      <p:pic>
        <p:nvPicPr>
          <p:cNvPr id="4098" name="Picture 2" descr="C:\Users\gh\Desktop\sevimli-kedi-1309457904.jpg"/>
          <p:cNvPicPr>
            <a:picLocks noChangeAspect="1" noChangeArrowheads="1"/>
          </p:cNvPicPr>
          <p:nvPr/>
        </p:nvPicPr>
        <p:blipFill>
          <a:blip r:embed="rId2" cstate="print"/>
          <a:srcRect/>
          <a:stretch>
            <a:fillRect/>
          </a:stretch>
        </p:blipFill>
        <p:spPr bwMode="auto">
          <a:xfrm>
            <a:off x="428596" y="4353492"/>
            <a:ext cx="2357454" cy="2218804"/>
          </a:xfrm>
          <a:prstGeom prst="rect">
            <a:avLst/>
          </a:prstGeom>
          <a:noFill/>
        </p:spPr>
      </p:pic>
      <p:pic>
        <p:nvPicPr>
          <p:cNvPr id="4099" name="Picture 3" descr="C:\Users\gh\Desktop\hqdefault.jpg"/>
          <p:cNvPicPr>
            <a:picLocks noChangeAspect="1" noChangeArrowheads="1"/>
          </p:cNvPicPr>
          <p:nvPr/>
        </p:nvPicPr>
        <p:blipFill>
          <a:blip r:embed="rId3"/>
          <a:srcRect/>
          <a:stretch>
            <a:fillRect/>
          </a:stretch>
        </p:blipFill>
        <p:spPr bwMode="auto">
          <a:xfrm>
            <a:off x="3357554" y="4286256"/>
            <a:ext cx="2357454" cy="2298263"/>
          </a:xfrm>
          <a:prstGeom prst="rect">
            <a:avLst/>
          </a:prstGeom>
          <a:noFill/>
        </p:spPr>
      </p:pic>
      <p:pic>
        <p:nvPicPr>
          <p:cNvPr id="4100" name="Picture 4" descr="C:\Users\gh\Desktop\toothbrush-304194_960_720.png"/>
          <p:cNvPicPr>
            <a:picLocks noChangeAspect="1" noChangeArrowheads="1"/>
          </p:cNvPicPr>
          <p:nvPr/>
        </p:nvPicPr>
        <p:blipFill>
          <a:blip r:embed="rId4"/>
          <a:srcRect/>
          <a:stretch>
            <a:fillRect/>
          </a:stretch>
        </p:blipFill>
        <p:spPr bwMode="auto">
          <a:xfrm>
            <a:off x="6160452" y="4500570"/>
            <a:ext cx="2554952" cy="2068138"/>
          </a:xfrm>
          <a:prstGeom prst="rect">
            <a:avLst/>
          </a:prstGeom>
          <a:noFill/>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TotalTime>
  <Words>1296</Words>
  <Application>Microsoft Office PowerPoint</Application>
  <PresentationFormat>Ekran Gösterisi (4:3)</PresentationFormat>
  <Paragraphs>73</Paragraphs>
  <Slides>26</Slides>
  <Notes>0</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Ofis Teması</vt:lpstr>
      <vt:lpstr>SES BİRİMSEL FARKINDALIK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Aşağıda her aşamada yapılacak etkinlikler örneklendirilmiştir:</vt:lpstr>
      <vt:lpstr>PowerPoint Sunusu</vt:lpstr>
      <vt:lpstr>Tekerleme Çalışması </vt:lpstr>
      <vt:lpstr>PowerPoint Sunusu</vt:lpstr>
      <vt:lpstr>b. Öğrencilerin geçmiş bilgilerini harekete geçirme </vt:lpstr>
      <vt:lpstr>c. Resim ya da fotoğraflardan yararlanarak sesi farkına varma ve sesi tanıma :</vt:lpstr>
      <vt:lpstr>PowerPoint Sunusu</vt:lpstr>
      <vt:lpstr>PowerPoint Sunusu</vt:lpstr>
      <vt:lpstr>Öğretmenlerin kaynaştırma ortamında öğrencilerin ses birimsel farkindalıklarını arttırmak amacıyla kullanabilecekleri etkinlik örnekleri:</vt:lpstr>
      <vt:lpstr>PowerPoint Sunusu</vt:lpstr>
      <vt:lpstr>İlk Sesi Bulma Etkinlik Örneği:</vt:lpstr>
      <vt:lpstr>PowerPoint Sunusu</vt:lpstr>
      <vt:lpstr>     Kelimelerle ses bulma etkinlik örneği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 BIRIMSEL FARKINDALIK</dc:title>
  <dc:creator>Yusuf Gürgün</dc:creator>
  <cp:lastModifiedBy>Hp</cp:lastModifiedBy>
  <cp:revision>55</cp:revision>
  <dcterms:created xsi:type="dcterms:W3CDTF">2016-12-19T16:51:41Z</dcterms:created>
  <dcterms:modified xsi:type="dcterms:W3CDTF">2020-11-20T18:32:57Z</dcterms:modified>
</cp:coreProperties>
</file>